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4"/>
  </p:sldMasterIdLst>
  <p:notesMasterIdLst>
    <p:notesMasterId r:id="rId20"/>
  </p:notesMasterIdLst>
  <p:sldIdLst>
    <p:sldId id="256" r:id="rId5"/>
    <p:sldId id="305" r:id="rId6"/>
    <p:sldId id="313" r:id="rId7"/>
    <p:sldId id="273" r:id="rId8"/>
    <p:sldId id="277" r:id="rId9"/>
    <p:sldId id="281" r:id="rId10"/>
    <p:sldId id="311" r:id="rId11"/>
    <p:sldId id="288" r:id="rId12"/>
    <p:sldId id="265" r:id="rId13"/>
    <p:sldId id="267" r:id="rId14"/>
    <p:sldId id="308" r:id="rId15"/>
    <p:sldId id="309" r:id="rId16"/>
    <p:sldId id="291" r:id="rId17"/>
    <p:sldId id="303" r:id="rId18"/>
    <p:sldId id="31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2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2"/>
    <p:restoredTop sz="94778"/>
  </p:normalViewPr>
  <p:slideViewPr>
    <p:cSldViewPr snapToGrid="0">
      <p:cViewPr varScale="1">
        <p:scale>
          <a:sx n="127" d="100"/>
          <a:sy n="127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2D29-7B29-40CE-BD53-089753420DB5}" type="datetimeFigureOut">
              <a:rPr lang="en-US"/>
              <a:t>7/5/23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5E39E-5CDF-46FC-917A-4368A24D560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5E39E-5CDF-46FC-917A-4368A24D560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13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3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556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3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38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1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480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93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toolkit.me/2015/05/23/identifying-and-developing-leadership-talent-by-teachertoolki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bbypaints.com/wholesale-chalk-paint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fcfoundation.org/home/nourish" TargetMode="External"/><Relationship Id="rId2" Type="http://schemas.openxmlformats.org/officeDocument/2006/relationships/hyperlink" Target="https://www.sffcfoundation.org/pf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85B4B3-EE69-4E3E-91F0-B61C1FC9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D5FD-4E1A-5347-B428-42884AD3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1431205"/>
            <a:ext cx="5875694" cy="4656552"/>
          </a:xfrm>
        </p:spPr>
        <p:txBody>
          <a:bodyPr>
            <a:normAutofit/>
          </a:bodyPr>
          <a:lstStyle/>
          <a:p>
            <a:r>
              <a:rPr lang="en-US" sz="6300" dirty="0"/>
              <a:t>Coordinator Training</a:t>
            </a:r>
            <a:br>
              <a:rPr lang="en-US" sz="6300" dirty="0"/>
            </a:br>
            <a:r>
              <a:rPr lang="en-US" sz="6300" dirty="0"/>
              <a:t>(K-8)</a:t>
            </a:r>
          </a:p>
        </p:txBody>
      </p:sp>
      <p:sp useBgFill="1">
        <p:nvSpPr>
          <p:cNvPr id="11" name="Freeform 22">
            <a:extLst>
              <a:ext uri="{FF2B5EF4-FFF2-40B4-BE49-F238E27FC236}">
                <a16:creationId xmlns:a16="http://schemas.microsoft.com/office/drawing/2014/main" id="{2C16B41A-15C5-49D2-BDA4-89B0E4D02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9901D5A-B216-470E-BF4D-8752F835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220" y1="30670" x2="47156" y2="52628"/>
                        <a14:foregroundMark x1="44972" y1="31605" x2="44972" y2="31605"/>
                        <a14:foregroundMark x1="66331" y1="32517" x2="78498" y2="31965"/>
                        <a14:foregroundMark x1="78498" y1="31965" x2="79002" y2="30670"/>
                        <a14:foregroundMark x1="74658" y1="40269" x2="74658" y2="40269"/>
                        <a14:foregroundMark x1="20230" y1="61291" x2="20230" y2="61291"/>
                        <a14:foregroundMark x1="25798" y1="61603" x2="25798" y2="61603"/>
                        <a14:foregroundMark x1="28894" y1="60979" x2="28894" y2="60979"/>
                        <a14:foregroundMark x1="34149" y1="59731" x2="34149" y2="59731"/>
                        <a14:foregroundMark x1="38805" y1="61291" x2="38805" y2="61291"/>
                        <a14:foregroundMark x1="42813" y1="61603" x2="42813" y2="61603"/>
                        <a14:foregroundMark x1="34149" y1="59131" x2="34149" y2="59131"/>
                        <a14:foregroundMark x1="43437" y1="62827" x2="43437" y2="62827"/>
                        <a14:foregroundMark x1="47444" y1="61291" x2="47444" y2="61291"/>
                        <a14:foregroundMark x1="51476" y1="60667" x2="51476" y2="60667"/>
                        <a14:foregroundMark x1="54572" y1="60667" x2="54572" y2="60667"/>
                        <a14:foregroundMark x1="62611" y1="61915" x2="62611" y2="61915"/>
                        <a14:foregroundMark x1="67243" y1="60355" x2="67243" y2="60355"/>
                        <a14:foregroundMark x1="74058" y1="63139" x2="74058" y2="63139"/>
                        <a14:foregroundMark x1="79314" y1="61291" x2="79314" y2="61291"/>
                        <a14:foregroundMark x1="67243" y1="60355" x2="67243" y2="60355"/>
                        <a14:foregroundMark x1="20854" y1="69954" x2="20854" y2="69954"/>
                        <a14:foregroundMark x1="32925" y1="70554" x2="32925" y2="70554"/>
                        <a14:foregroundMark x1="37869" y1="69954" x2="37869" y2="69954"/>
                        <a14:foregroundMark x1="41589" y1="70266" x2="41589" y2="70266"/>
                        <a14:foregroundMark x1="33237" y1="68707" x2="33237" y2="68707"/>
                        <a14:foregroundMark x1="37869" y1="69330" x2="37869" y2="69330"/>
                        <a14:foregroundMark x1="47156" y1="69954" x2="47156" y2="69954"/>
                        <a14:foregroundMark x1="49940" y1="70554" x2="49940" y2="70554"/>
                        <a14:foregroundMark x1="55796" y1="69954" x2="55796" y2="69954"/>
                        <a14:foregroundMark x1="53012" y1="70866" x2="53012" y2="70866"/>
                        <a14:foregroundMark x1="59203" y1="70266" x2="59203" y2="70266"/>
                        <a14:foregroundMark x1="63835" y1="70554" x2="63835" y2="70554"/>
                        <a14:foregroundMark x1="72810" y1="70266" x2="72810" y2="70266"/>
                        <a14:foregroundMark x1="51788" y1="61915" x2="51788" y2="61915"/>
                        <a14:foregroundMark x1="67555" y1="60043" x2="67555" y2="60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5708" y="1431205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5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9E78-A5D3-8C48-A607-BC22DA7D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341" y="817104"/>
            <a:ext cx="6711318" cy="946143"/>
          </a:xfrm>
        </p:spPr>
        <p:txBody>
          <a:bodyPr>
            <a:normAutofit fontScale="90000"/>
          </a:bodyPr>
          <a:lstStyle/>
          <a:p>
            <a:r>
              <a:rPr lang="en-US" dirty="0"/>
              <a:t>Mentor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7E175-CD38-AD46-947A-E8D301C4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741" y="1801599"/>
            <a:ext cx="5984274" cy="4085056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You or your Mentor Liaison are required to communicate with each mentor at the beginning of the year </a:t>
            </a:r>
            <a:r>
              <a:rPr lang="en-US" sz="1800" b="1" i="1" dirty="0">
                <a:solidFill>
                  <a:schemeClr val="accent6"/>
                </a:solidFill>
              </a:rPr>
              <a:t>before</a:t>
            </a:r>
            <a:r>
              <a:rPr lang="en-US" sz="1800" i="1" dirty="0">
                <a:solidFill>
                  <a:schemeClr val="accent6"/>
                </a:solidFill>
              </a:rPr>
              <a:t> </a:t>
            </a:r>
            <a:r>
              <a:rPr lang="en-US" sz="1800" dirty="0">
                <a:solidFill>
                  <a:schemeClr val="accent6"/>
                </a:solidFill>
              </a:rPr>
              <a:t>students start visiting.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Each conversation should be comprised of the following elements: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Program goals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Program expectations (consistency of visits, appropriate activities, the mentor’s role, etc.)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What the visits should/might look like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Providing the mentor packet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Contact information for the Mentor Liaison</a:t>
            </a:r>
          </a:p>
        </p:txBody>
      </p:sp>
      <p:pic>
        <p:nvPicPr>
          <p:cNvPr id="4" name="Picture 4" descr="A close up of a wooden table&#10;&#10;Description generated with high confidence">
            <a:extLst>
              <a:ext uri="{FF2B5EF4-FFF2-40B4-BE49-F238E27FC236}">
                <a16:creationId xmlns:a16="http://schemas.microsoft.com/office/drawing/2014/main" id="{0002DCAF-FC62-4630-9F1B-1DED73C52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6083" y="2461185"/>
            <a:ext cx="3902582" cy="25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FA9E6B-2815-B3BB-A224-1B85866E0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15" y="455014"/>
            <a:ext cx="11065765" cy="1781824"/>
          </a:xfrm>
        </p:spPr>
      </p:pic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47A9C7B-E513-530D-4609-C04728B57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24" y="2453268"/>
            <a:ext cx="11541151" cy="39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69A4641-1BCC-CD50-0D28-D6C3A4372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859"/>
          <a:stretch/>
        </p:blipFill>
        <p:spPr>
          <a:xfrm>
            <a:off x="1024948" y="115271"/>
            <a:ext cx="10877783" cy="3966075"/>
          </a:xfrm>
        </p:spPr>
      </p:pic>
      <p:pic>
        <p:nvPicPr>
          <p:cNvPr id="2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E29A557-3D5C-6DD0-82CC-10CF6B58F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" t="18645" r="5004" b="35929"/>
          <a:stretch/>
        </p:blipFill>
        <p:spPr>
          <a:xfrm>
            <a:off x="1310883" y="4155456"/>
            <a:ext cx="9570234" cy="25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540B0-B844-1B49-8387-DF229D71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291" y="483800"/>
            <a:ext cx="6717418" cy="989215"/>
          </a:xfrm>
        </p:spPr>
        <p:txBody>
          <a:bodyPr>
            <a:normAutofit/>
          </a:bodyPr>
          <a:lstStyle/>
          <a:p>
            <a:r>
              <a:rPr lang="en-US" dirty="0"/>
              <a:t>Monthly Scholarship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937C-C31E-5247-AB84-B131F1F53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07" y="1426462"/>
            <a:ext cx="10444778" cy="19089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Monthly Deadline: 7th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You will have one week at the end of the month to review and approve of final reflections.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Reports are processed on the 8th day of the following month.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Once your monthly report is processed, additions or changes will not be accepted.</a:t>
            </a:r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1E1ED2E-6DC9-D750-EAF5-C6243995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07" y="3335445"/>
            <a:ext cx="10622531" cy="32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ADFDE67-9C2D-46E4-8B2F-143537870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248"/>
          <a:stretch/>
        </p:blipFill>
        <p:spPr>
          <a:xfrm>
            <a:off x="6928338" y="10"/>
            <a:ext cx="5263662" cy="6857990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566AB090-FEE9-4EC7-976A-811A4026B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73E96-8985-974C-9727-BF81E632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37" y="645144"/>
            <a:ext cx="6015897" cy="868346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6BBD4E75-DC7C-4C43-8DE7-44AC817A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ED88-40F3-C340-9FD8-4A056EBA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38" y="1632204"/>
            <a:ext cx="6454648" cy="4201037"/>
          </a:xfrm>
        </p:spPr>
        <p:txBody>
          <a:bodyPr vert="horz" lIns="45720" tIns="45720" rIns="4572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</a:rPr>
              <a:t>In order to keep each student/mentor safe while visiting: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sz="3200" dirty="0">
                <a:ea typeface="+mn-lt"/>
                <a:cs typeface="+mn-lt"/>
              </a:rPr>
              <a:t>A parent or legal guardian (K-8 students) is required to accompany and supervise on every visit.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sz="1800" dirty="0">
                <a:ea typeface="+mn-lt"/>
                <a:cs typeface="+mn-lt"/>
              </a:rPr>
              <a:t>Visits that occur without parental supervision will not be funded.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</a:rPr>
              <a:t>Make sure you are complying with any of your conference’s policies for student safety, including background checks, if applicable. 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19E87D3-8B26-4E67-A63B-9EF1B2F2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19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B22A-7CD2-DC1E-46A2-E3E8FBB8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863" y="195031"/>
            <a:ext cx="4164273" cy="1492132"/>
          </a:xfrm>
        </p:spPr>
        <p:txBody>
          <a:bodyPr/>
          <a:lstStyle/>
          <a:p>
            <a:r>
              <a:rPr lang="en-US" dirty="0"/>
              <a:t>Impact Video</a:t>
            </a:r>
          </a:p>
        </p:txBody>
      </p:sp>
      <p:pic>
        <p:nvPicPr>
          <p:cNvPr id="4" name="Online Media 3" descr="PFE Impact">
            <a:hlinkClick r:id="" action="ppaction://media"/>
            <a:extLst>
              <a:ext uri="{FF2B5EF4-FFF2-40B4-BE49-F238E27FC236}">
                <a16:creationId xmlns:a16="http://schemas.microsoft.com/office/drawing/2014/main" id="{CBAE926D-14FF-3472-51B1-1A13A2959E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7800" y="941097"/>
            <a:ext cx="9876397" cy="55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0B752-D361-A64A-AE88-E2888D3C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6"/>
            <a:ext cx="10668004" cy="884712"/>
          </a:xfrm>
        </p:spPr>
        <p:txBody>
          <a:bodyPr anchor="b">
            <a:normAutofit/>
          </a:bodyPr>
          <a:lstStyle/>
          <a:p>
            <a:r>
              <a:rPr lang="en-US" dirty="0"/>
              <a:t>SFFC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E19C-49B5-634E-87F7-459B9EE6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267098"/>
            <a:ext cx="10668004" cy="473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SFFC Foundation is a nonprofit organization based in Nashville, TN. Our current initiatives include the </a:t>
            </a:r>
            <a:r>
              <a:rPr lang="en-US" dirty="0">
                <a:hlinkClick r:id="rId2"/>
              </a:rPr>
              <a:t>PFE Scholarship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Nourish Grants</a:t>
            </a:r>
            <a:r>
              <a:rPr lang="en-US" dirty="0"/>
              <a:t> for individuals/families.</a:t>
            </a:r>
          </a:p>
          <a:p>
            <a:pPr marL="0" indent="0" algn="ctr">
              <a:buNone/>
            </a:pPr>
            <a:r>
              <a:rPr lang="en-US" b="1" dirty="0"/>
              <a:t>Administration Team</a:t>
            </a:r>
          </a:p>
          <a:p>
            <a:pPr marL="0" indent="0">
              <a:buNone/>
            </a:pPr>
            <a:r>
              <a:rPr lang="en-US" dirty="0"/>
              <a:t>   		    Ashley Beisiegel			Jackie Downs	</a:t>
            </a:r>
          </a:p>
          <a:p>
            <a:pPr marL="0" indent="0">
              <a:buNone/>
            </a:pPr>
            <a:r>
              <a:rPr lang="en-US" dirty="0"/>
              <a:t>		K-8 Program Officer		      9-12 Program Officer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flowering tree&#10;&#10;Description automatically generated with medium confidence">
            <a:extLst>
              <a:ext uri="{FF2B5EF4-FFF2-40B4-BE49-F238E27FC236}">
                <a16:creationId xmlns:a16="http://schemas.microsoft.com/office/drawing/2014/main" id="{C31EDC00-8156-9B4A-AB15-CE087BAC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5" t="36228" r="16697"/>
          <a:stretch/>
        </p:blipFill>
        <p:spPr>
          <a:xfrm>
            <a:off x="2854157" y="3684941"/>
            <a:ext cx="1653972" cy="1905961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6CF38EF-5512-3641-9D9E-26E4B02C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010" y="3661528"/>
            <a:ext cx="1496194" cy="1905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D7C00-A6EB-E240-B74A-BD59B01594BA}"/>
              </a:ext>
            </a:extLst>
          </p:cNvPr>
          <p:cNvSpPr txBox="1"/>
          <p:nvPr/>
        </p:nvSpPr>
        <p:spPr>
          <a:xfrm>
            <a:off x="688424" y="6312006"/>
            <a:ext cx="489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Office Number: (615) 675-0450</a:t>
            </a:r>
          </a:p>
        </p:txBody>
      </p:sp>
    </p:spTree>
    <p:extLst>
      <p:ext uri="{BB962C8B-B14F-4D97-AF65-F5344CB8AC3E}">
        <p14:creationId xmlns:p14="http://schemas.microsoft.com/office/powerpoint/2010/main" val="368489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B74E-34FA-6E6F-36CB-2E8772EA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74" y="218775"/>
            <a:ext cx="3958677" cy="1492132"/>
          </a:xfrm>
        </p:spPr>
        <p:txBody>
          <a:bodyPr/>
          <a:lstStyle/>
          <a:p>
            <a:r>
              <a:rPr lang="en-US" dirty="0"/>
              <a:t>Origin Video</a:t>
            </a:r>
          </a:p>
        </p:txBody>
      </p:sp>
      <p:pic>
        <p:nvPicPr>
          <p:cNvPr id="4" name="Online Media 3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A3A4ACB7-F10C-3AB6-2297-9831D6BCF1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350" y="1104181"/>
            <a:ext cx="9521524" cy="53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ADACA376-8C73-4E8B-BD1A-DA451FCA3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8" r="24563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D8A1B-48FC-2741-BCEE-21BC8FF7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51" y="595010"/>
            <a:ext cx="6015897" cy="766793"/>
          </a:xfrm>
        </p:spPr>
        <p:txBody>
          <a:bodyPr>
            <a:normAutofit fontScale="90000"/>
          </a:bodyPr>
          <a:lstStyle/>
          <a:p>
            <a:r>
              <a:rPr lang="en-US" dirty="0"/>
              <a:t>Your Commitments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E216-C5E9-C64A-83EE-7634CE22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495169"/>
            <a:ext cx="6573595" cy="4384424"/>
          </a:xfrm>
        </p:spPr>
        <p:txBody>
          <a:bodyPr vert="horz" lIns="45720" tIns="45720" rIns="45720" bIns="45720" rtlCol="0"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800" dirty="0"/>
              <a:t>Manage student selection process.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800" dirty="0"/>
              <a:t>Work with your team to provide an orientation for students and parents before students start their visits for the year.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800" dirty="0"/>
              <a:t>Partner with Mentor Liaison to oversee that students are matched with mentors to ensure compatibility, a nurturing environment, and compliance with scholarship guidelines.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800" dirty="0"/>
              <a:t>Provide support to students, parents, and mentors as needed.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800" dirty="0"/>
              <a:t>Review visit reflections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800" dirty="0"/>
              <a:t>Verify that all reflections are approved by the 7th of each month.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800" dirty="0"/>
              <a:t>Complete the end-of-year survey</a:t>
            </a: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36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484C-9F90-044E-BFFA-C8357A76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44" y="626444"/>
            <a:ext cx="8251387" cy="684971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3F5D-0E0A-7B45-AE53-3F86B450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64470"/>
            <a:ext cx="8495303" cy="423213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Participant slots are based on school enrollment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/>
              <a:t>Schools with enrollment of 30 or fewer are allowed up to 50% participation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/>
              <a:t>Schools with enrollment of 31 or more are allowed up to 20% participation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This scholarship is for: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dirty="0"/>
              <a:t>Students and parents who are passionate about serving others.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dirty="0"/>
              <a:t>Students who would benefit from a positive intergenerational connection.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PFE is not a needs-based scholarship.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dirty="0"/>
              <a:t>Primary selection criteria should be a </a:t>
            </a:r>
            <a:r>
              <a:rPr lang="en-US" sz="1800" b="1" u="sng" dirty="0"/>
              <a:t>passion to serve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71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A26CE-4DF5-7841-ABDD-ECDC4F75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r>
              <a:rPr lang="en-US" dirty="0"/>
              <a:t>Student/Parent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0BFB4-D92A-5743-8371-AEDF2E9E0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You are </a:t>
            </a:r>
            <a:r>
              <a:rPr lang="en-US" sz="1800" b="1" dirty="0"/>
              <a:t>required </a:t>
            </a:r>
            <a:r>
              <a:rPr lang="en-US" sz="1800" dirty="0"/>
              <a:t>to hold a yearly orientation that each participant (and PFE parent) is required to attend.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Orientation: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Does not count as scholarship time and will not be paid.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Must take place before students commence their visits for the year.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PowerPoint and student packet are provided (on Resources page of website)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*New AND returning PFE students are required to attend orientation every year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Tip: Have students create their account on the reporting website during orientation. 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F568C5F7-9945-1ED4-038C-25E7E9B85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486" y="800100"/>
            <a:ext cx="10850599" cy="5257800"/>
          </a:xfrm>
        </p:spPr>
      </p:pic>
    </p:spTree>
    <p:extLst>
      <p:ext uri="{BB962C8B-B14F-4D97-AF65-F5344CB8AC3E}">
        <p14:creationId xmlns:p14="http://schemas.microsoft.com/office/powerpoint/2010/main" val="24102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BB25-6C57-4F41-88E6-2EF87EB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4" y="548640"/>
            <a:ext cx="8385842" cy="778959"/>
          </a:xfrm>
        </p:spPr>
        <p:txBody>
          <a:bodyPr>
            <a:normAutofit fontScale="90000"/>
          </a:bodyPr>
          <a:lstStyle/>
          <a:p>
            <a:r>
              <a:rPr lang="en-US" dirty="0"/>
              <a:t>PFE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962B0-BFBB-2341-AF54-AEC325C8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924" y="1327599"/>
            <a:ext cx="8982966" cy="537800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PFE visits for grades K-8 are: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One hour long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Once per week (Aug-May)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With the same mentor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Interactive and in a home environment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Make-up Visits</a:t>
            </a:r>
          </a:p>
          <a:p>
            <a:pPr indent="-457200">
              <a:buFont typeface="Wingdings" panose="05000000000000000000" pitchFamily="2" charset="2"/>
              <a:buChar char="v"/>
            </a:pPr>
            <a:r>
              <a:rPr lang="en-US" sz="1800" dirty="0"/>
              <a:t>Maximum of one per month</a:t>
            </a:r>
          </a:p>
          <a:p>
            <a:pPr indent="-457200">
              <a:buFont typeface="Wingdings" panose="05000000000000000000" pitchFamily="2" charset="2"/>
              <a:buChar char="v"/>
            </a:pPr>
            <a:r>
              <a:rPr lang="en-US" sz="1800" dirty="0"/>
              <a:t>Must be on a separate day than regular visit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Students receive $30 per visit in tuition assistance</a:t>
            </a:r>
          </a:p>
          <a:p>
            <a:pPr marL="685800" lvl="1" indent="-285750">
              <a:buFont typeface="Wingdings" charset="2"/>
              <a:buChar char="v"/>
            </a:pPr>
            <a:r>
              <a:rPr lang="en-US" dirty="0"/>
              <a:t>70% from SFFC and 30% fundraised by school</a:t>
            </a:r>
          </a:p>
          <a:p>
            <a:pPr marL="0" indent="-57150">
              <a:buNone/>
            </a:pPr>
            <a:endParaRPr lang="en-US" dirty="0"/>
          </a:p>
          <a:p>
            <a:pPr marL="0" indent="-57150">
              <a:buNone/>
            </a:pPr>
            <a:r>
              <a:rPr lang="en-US" sz="1800" dirty="0"/>
              <a:t>*Virtual visits do </a:t>
            </a:r>
            <a:r>
              <a:rPr lang="en-US" sz="1800" b="1" u="sng" dirty="0"/>
              <a:t>not</a:t>
            </a:r>
            <a:r>
              <a:rPr lang="en-US" sz="1800" dirty="0"/>
              <a:t> count towards scholarship time</a:t>
            </a:r>
          </a:p>
        </p:txBody>
      </p:sp>
    </p:spTree>
    <p:extLst>
      <p:ext uri="{BB962C8B-B14F-4D97-AF65-F5344CB8AC3E}">
        <p14:creationId xmlns:p14="http://schemas.microsoft.com/office/powerpoint/2010/main" val="82711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DEC0-40BF-C842-A6A7-85793F77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2A1A00"/>
                </a:solidFill>
              </a:rPr>
              <a:t>Student/Mentor Matches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4EC1-906F-DB45-BE36-14471DD8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07" y="261258"/>
            <a:ext cx="5623034" cy="6365870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PFE was designed to ease senior isolation.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An ideal mentor is a cognitively healthy, older adult or someone with a disability who could use company and/or light assistance around the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u="sng" dirty="0"/>
              <a:t>Mentor Selection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Families can choose their own mentors (1 for each child) or your team may provide a list of suggested mentors from your community.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Non-negotiable criteria: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/>
              <a:t>No nursing home residents.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/>
              <a:t>Cognitive health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/>
              <a:t>Commitment: A mentor must be able to commit to consistent, weekly visits.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/>
              <a:t>Students may </a:t>
            </a:r>
            <a:r>
              <a:rPr lang="en-US" sz="1800" b="1" i="1" dirty="0"/>
              <a:t>not</a:t>
            </a:r>
            <a:r>
              <a:rPr lang="en-US" sz="1800" i="1" dirty="0"/>
              <a:t> </a:t>
            </a:r>
            <a:r>
              <a:rPr lang="en-US" sz="1800" dirty="0"/>
              <a:t>be matched with a relative by any degree.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/>
              <a:t>Reflect on past mentors in your life as you help your students choose theirs.</a:t>
            </a:r>
          </a:p>
        </p:txBody>
      </p:sp>
    </p:spTree>
    <p:extLst>
      <p:ext uri="{BB962C8B-B14F-4D97-AF65-F5344CB8AC3E}">
        <p14:creationId xmlns:p14="http://schemas.microsoft.com/office/powerpoint/2010/main" val="285712821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8" ma:contentTypeDescription="Create a new document." ma:contentTypeScope="" ma:versionID="19f55891f9afd1cbd9f8b5cb2ee35ccb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f392569b89fdb200abfb001c7c0b50fd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59198b6-37f8-401c-b3ab-b6c9c93ca088">
      <UserInfo>
        <DisplayName>Kelly Jackson</DisplayName>
        <AccountId>14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B10D88-32A1-4762-9F5B-C0EE5910B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EF4B2F-008E-4FA7-90F7-B95844D537B6}">
  <ds:schemaRefs>
    <ds:schemaRef ds:uri="a59198b6-37f8-401c-b3ab-b6c9c93ca088"/>
    <ds:schemaRef ds:uri="f7474c18-0a34-4eb6-b79e-8bbddf8a63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D42D0C1-11FC-43F2-A9D3-0C0D626CD6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{4C49CEDE-1F98-EB41-8F8B-865A939DFEBD}tf10001071</Template>
  <TotalTime>185</TotalTime>
  <Words>711</Words>
  <Application>Microsoft Macintosh PowerPoint</Application>
  <PresentationFormat>Widescreen</PresentationFormat>
  <Paragraphs>85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Impact</vt:lpstr>
      <vt:lpstr>Wingdings</vt:lpstr>
      <vt:lpstr>Wingdings,Sans-Serif</vt:lpstr>
      <vt:lpstr>Badge</vt:lpstr>
      <vt:lpstr>Coordinator Training (K-8)</vt:lpstr>
      <vt:lpstr>SFFC Foundation</vt:lpstr>
      <vt:lpstr>Origin Video</vt:lpstr>
      <vt:lpstr>Your Commitments</vt:lpstr>
      <vt:lpstr>Student Selection</vt:lpstr>
      <vt:lpstr>Student/Parent Orientation</vt:lpstr>
      <vt:lpstr>PowerPoint Presentation</vt:lpstr>
      <vt:lpstr>PFE Visits</vt:lpstr>
      <vt:lpstr>Student/Mentor Matches</vt:lpstr>
      <vt:lpstr>Mentor Communication</vt:lpstr>
      <vt:lpstr>PowerPoint Presentation</vt:lpstr>
      <vt:lpstr>PowerPoint Presentation</vt:lpstr>
      <vt:lpstr>Monthly Scholarship</vt:lpstr>
      <vt:lpstr>Safety</vt:lpstr>
      <vt:lpstr>Impact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Jackson</dc:creator>
  <cp:lastModifiedBy>Ashley Beisiegel</cp:lastModifiedBy>
  <cp:revision>270</cp:revision>
  <cp:lastPrinted>2020-03-11T15:41:52Z</cp:lastPrinted>
  <dcterms:created xsi:type="dcterms:W3CDTF">2020-03-10T15:37:44Z</dcterms:created>
  <dcterms:modified xsi:type="dcterms:W3CDTF">2023-07-05T13:37:03Z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2020-05-06T21:35:55.2637165Z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b2ef555f-0640-496e-b68d-840070475006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2020-05-06T21:35:55.2637165Z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b2ef555f-0640-496e-b68d-840070475006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</Properties>
</file>